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3004800" cy="9753600"/>
  <p:notesSz cx="6858000" cy="9144000"/>
  <p:defaultTextStyle>
    <a:lvl1pPr algn="ctr" defTabSz="584200">
      <a:defRPr sz="3600">
        <a:latin typeface="+mn-lt"/>
        <a:ea typeface="+mn-ea"/>
        <a:cs typeface="+mn-cs"/>
        <a:sym typeface="Helvetica"/>
      </a:defRPr>
    </a:lvl1pPr>
    <a:lvl2pPr indent="228600" algn="ctr" defTabSz="584200">
      <a:defRPr sz="3600">
        <a:latin typeface="+mn-lt"/>
        <a:ea typeface="+mn-ea"/>
        <a:cs typeface="+mn-cs"/>
        <a:sym typeface="Helvetica"/>
      </a:defRPr>
    </a:lvl2pPr>
    <a:lvl3pPr indent="457200" algn="ctr" defTabSz="584200">
      <a:defRPr sz="3600">
        <a:latin typeface="+mn-lt"/>
        <a:ea typeface="+mn-ea"/>
        <a:cs typeface="+mn-cs"/>
        <a:sym typeface="Helvetica"/>
      </a:defRPr>
    </a:lvl3pPr>
    <a:lvl4pPr indent="685800" algn="ctr" defTabSz="584200">
      <a:defRPr sz="3600">
        <a:latin typeface="+mn-lt"/>
        <a:ea typeface="+mn-ea"/>
        <a:cs typeface="+mn-cs"/>
        <a:sym typeface="Helvetica"/>
      </a:defRPr>
    </a:lvl4pPr>
    <a:lvl5pPr indent="914400" algn="ctr" defTabSz="584200">
      <a:defRPr sz="3600">
        <a:latin typeface="+mn-lt"/>
        <a:ea typeface="+mn-ea"/>
        <a:cs typeface="+mn-cs"/>
        <a:sym typeface="Helvetica"/>
      </a:defRPr>
    </a:lvl5pPr>
    <a:lvl6pPr indent="1143000" algn="ctr" defTabSz="584200">
      <a:defRPr sz="3600">
        <a:latin typeface="+mn-lt"/>
        <a:ea typeface="+mn-ea"/>
        <a:cs typeface="+mn-cs"/>
        <a:sym typeface="Helvetica"/>
      </a:defRPr>
    </a:lvl6pPr>
    <a:lvl7pPr indent="1371600" algn="ctr" defTabSz="584200">
      <a:defRPr sz="3600">
        <a:latin typeface="+mn-lt"/>
        <a:ea typeface="+mn-ea"/>
        <a:cs typeface="+mn-cs"/>
        <a:sym typeface="Helvetica"/>
      </a:defRPr>
    </a:lvl7pPr>
    <a:lvl8pPr indent="1600200" algn="ctr" defTabSz="584200">
      <a:defRPr sz="3600">
        <a:latin typeface="+mn-lt"/>
        <a:ea typeface="+mn-ea"/>
        <a:cs typeface="+mn-cs"/>
        <a:sym typeface="Helvetica"/>
      </a:defRPr>
    </a:lvl8pPr>
    <a:lvl9pPr indent="1828800" algn="ctr" defTabSz="584200">
      <a:defRPr sz="3600">
        <a:latin typeface="+mn-lt"/>
        <a:ea typeface="+mn-ea"/>
        <a:cs typeface="+mn-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hape 29"/>
          <p:cNvSpPr/>
          <p:nvPr>
            <p:ph type="sldImg"/>
          </p:nvPr>
        </p:nvSpPr>
        <p:spPr>
          <a:xfrm>
            <a:off x="1143000" y="685800"/>
            <a:ext cx="4572000" cy="3429000"/>
          </a:xfrm>
          <a:prstGeom prst="rect">
            <a:avLst/>
          </a:prstGeom>
        </p:spPr>
        <p:txBody>
          <a:bodyPr/>
          <a:lstStyle/>
          <a:p>
            <a:pPr lvl="0"/>
          </a:p>
        </p:txBody>
      </p:sp>
      <p:sp>
        <p:nvSpPr>
          <p:cNvPr id="30" name="Shape 30"/>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spTree>
      <p:nvGrpSpPr>
        <p:cNvPr id="1" name=""/>
        <p:cNvGrpSpPr/>
        <p:nvPr/>
      </p:nvGrpSpPr>
      <p:grpSpPr>
        <a:xfrm>
          <a:off x="0" y="0"/>
          <a:ext cx="0" cy="0"/>
          <a:chOff x="0" y="0"/>
          <a:chExt cx="0" cy="0"/>
        </a:xfrm>
      </p:grpSpPr>
      <p:sp>
        <p:nvSpPr>
          <p:cNvPr id="5" name="Shape 5"/>
          <p:cNvSpPr/>
          <p:nvPr>
            <p:ph type="title"/>
          </p:nvPr>
        </p:nvSpPr>
        <p:spPr>
          <a:xfrm>
            <a:off x="1270000" y="1638300"/>
            <a:ext cx="10464800" cy="3302000"/>
          </a:xfrm>
          <a:prstGeom prst="rect">
            <a:avLst/>
          </a:prstGeom>
        </p:spPr>
        <p:txBody>
          <a:bodyPr anchor="b"/>
          <a:lstStyle/>
          <a:p>
            <a:pPr lvl="0">
              <a:defRPr sz="1800"/>
            </a:pPr>
            <a:r>
              <a:rPr sz="8000"/>
              <a:t>Title Text</a:t>
            </a:r>
          </a:p>
        </p:txBody>
      </p:sp>
      <p:sp>
        <p:nvSpPr>
          <p:cNvPr id="6" name="Shape 6"/>
          <p:cNvSpPr/>
          <p:nvPr>
            <p:ph type="body"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8" name="Shape 8"/>
          <p:cNvSpPr/>
          <p:nvPr>
            <p:ph type="title"/>
          </p:nvPr>
        </p:nvSpPr>
        <p:spPr>
          <a:xfrm>
            <a:off x="1270000" y="6718300"/>
            <a:ext cx="10464800" cy="1422400"/>
          </a:xfrm>
          <a:prstGeom prst="rect">
            <a:avLst/>
          </a:prstGeom>
        </p:spPr>
        <p:txBody>
          <a:bodyPr anchor="b"/>
          <a:lstStyle/>
          <a:p>
            <a:pPr lvl="0">
              <a:defRPr sz="1800"/>
            </a:pPr>
            <a:r>
              <a:rPr sz="8000"/>
              <a:t>Title Text</a:t>
            </a:r>
          </a:p>
        </p:txBody>
      </p:sp>
      <p:sp>
        <p:nvSpPr>
          <p:cNvPr id="9" name="Shape 9"/>
          <p:cNvSpPr/>
          <p:nvPr>
            <p:ph type="body"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11" name="Shape 11"/>
          <p:cNvSpPr/>
          <p:nvPr>
            <p:ph type="title"/>
          </p:nvPr>
        </p:nvSpPr>
        <p:spPr>
          <a:xfrm>
            <a:off x="1270000" y="3225800"/>
            <a:ext cx="10464800" cy="3302000"/>
          </a:xfrm>
          <a:prstGeom prst="rect">
            <a:avLst/>
          </a:prstGeom>
        </p:spPr>
        <p:txBody>
          <a:bodyPr/>
          <a:lstStyle/>
          <a:p>
            <a:pPr lvl="0">
              <a:defRPr sz="1800"/>
            </a:pPr>
            <a:r>
              <a:rPr sz="8000"/>
              <a:t>Title Text</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13" name="Shape 13"/>
          <p:cNvSpPr/>
          <p:nvPr>
            <p:ph type="title"/>
          </p:nvPr>
        </p:nvSpPr>
        <p:spPr>
          <a:xfrm>
            <a:off x="952500" y="635000"/>
            <a:ext cx="5334000" cy="3987800"/>
          </a:xfrm>
          <a:prstGeom prst="rect">
            <a:avLst/>
          </a:prstGeom>
        </p:spPr>
        <p:txBody>
          <a:bodyPr anchor="b"/>
          <a:lstStyle>
            <a:lvl1pPr>
              <a:defRPr sz="6000"/>
            </a:lvl1pPr>
          </a:lstStyle>
          <a:p>
            <a:pPr lvl="0">
              <a:defRPr sz="1800"/>
            </a:pPr>
            <a:r>
              <a:rPr sz="6000"/>
              <a:t>Title Text</a:t>
            </a:r>
          </a:p>
        </p:txBody>
      </p:sp>
      <p:sp>
        <p:nvSpPr>
          <p:cNvPr id="14" name="Shape 14"/>
          <p:cNvSpPr/>
          <p:nvPr>
            <p:ph type="body"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16" name="Shape 16"/>
          <p:cNvSpPr/>
          <p:nvPr>
            <p:ph type="title"/>
          </p:nvPr>
        </p:nvSpPr>
        <p:spPr>
          <a:prstGeom prst="rect">
            <a:avLst/>
          </a:prstGeom>
        </p:spPr>
        <p:txBody>
          <a:bodyPr/>
          <a:lstStyle/>
          <a:p>
            <a:pPr lvl="0">
              <a:defRPr sz="1800"/>
            </a:pPr>
            <a:r>
              <a:rPr sz="8000"/>
              <a:t>Title Text</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8" name="Shape 18"/>
          <p:cNvSpPr/>
          <p:nvPr>
            <p:ph type="title"/>
          </p:nvPr>
        </p:nvSpPr>
        <p:spPr>
          <a:prstGeom prst="rect">
            <a:avLst/>
          </a:prstGeom>
        </p:spPr>
        <p:txBody>
          <a:bodyPr/>
          <a:lstStyle/>
          <a:p>
            <a:pPr lvl="0">
              <a:defRPr sz="1800"/>
            </a:pPr>
            <a:r>
              <a:rPr sz="8000"/>
              <a:t>Title Text</a:t>
            </a:r>
          </a:p>
        </p:txBody>
      </p:sp>
      <p:sp>
        <p:nvSpPr>
          <p:cNvPr id="19" name="Shape 19"/>
          <p:cNvSpPr/>
          <p:nvPr>
            <p:ph type="body" idx="1"/>
          </p:nvPr>
        </p:nvSpPr>
        <p:spPr>
          <a:prstGeom prst="rect">
            <a:avLst/>
          </a:prstGeom>
        </p:spPr>
        <p:txBody>
          <a:bodyPr/>
          <a:lstStyle/>
          <a:p>
            <a:pPr lvl="0">
              <a:defRPr sz="1800"/>
            </a:pPr>
            <a:r>
              <a:rPr sz="3600"/>
              <a:t>Body Level One</a:t>
            </a:r>
            <a:endParaRPr sz="3600"/>
          </a:p>
          <a:p>
            <a:pPr lvl="1">
              <a:defRPr sz="1800"/>
            </a:pPr>
            <a:r>
              <a:rPr sz="3600"/>
              <a:t>Body Level Two</a:t>
            </a:r>
            <a:endParaRPr sz="3600"/>
          </a:p>
          <a:p>
            <a:pPr lvl="2">
              <a:defRPr sz="1800"/>
            </a:pPr>
            <a:r>
              <a:rPr sz="3600"/>
              <a:t>Body Level Three</a:t>
            </a:r>
            <a:endParaRPr sz="3600"/>
          </a:p>
          <a:p>
            <a:pPr lvl="3">
              <a:defRPr sz="1800"/>
            </a:pPr>
            <a:r>
              <a:rPr sz="3600"/>
              <a:t>Body Level Four</a:t>
            </a:r>
            <a:endParaRPr sz="3600"/>
          </a:p>
          <a:p>
            <a:pPr lvl="4">
              <a:defRPr sz="1800"/>
            </a:pPr>
            <a:r>
              <a:rPr sz="3600"/>
              <a:t>Body Level Five</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21" name="Shape 21"/>
          <p:cNvSpPr/>
          <p:nvPr>
            <p:ph type="title"/>
          </p:nvPr>
        </p:nvSpPr>
        <p:spPr>
          <a:prstGeom prst="rect">
            <a:avLst/>
          </a:prstGeom>
        </p:spPr>
        <p:txBody>
          <a:bodyPr/>
          <a:lstStyle/>
          <a:p>
            <a:pPr lvl="0">
              <a:defRPr sz="1800"/>
            </a:pPr>
            <a:r>
              <a:rPr sz="8000"/>
              <a:t>Title Text</a:t>
            </a:r>
          </a:p>
        </p:txBody>
      </p:sp>
      <p:sp>
        <p:nvSpPr>
          <p:cNvPr id="22" name="Shape 22"/>
          <p:cNvSpPr/>
          <p:nvPr>
            <p:ph type="body"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lvl="0">
              <a:defRPr sz="1800"/>
            </a:pPr>
            <a:r>
              <a:rPr sz="2800"/>
              <a:t>Body Level One</a:t>
            </a:r>
            <a:endParaRPr sz="2800"/>
          </a:p>
          <a:p>
            <a:pPr lvl="1">
              <a:defRPr sz="1800"/>
            </a:pPr>
            <a:r>
              <a:rPr sz="2800"/>
              <a:t>Body Level Two</a:t>
            </a:r>
            <a:endParaRPr sz="2800"/>
          </a:p>
          <a:p>
            <a:pPr lvl="2">
              <a:defRPr sz="1800"/>
            </a:pPr>
            <a:r>
              <a:rPr sz="2800"/>
              <a:t>Body Level Three</a:t>
            </a:r>
            <a:endParaRPr sz="2800"/>
          </a:p>
          <a:p>
            <a:pPr lvl="3">
              <a:defRPr sz="1800"/>
            </a:pPr>
            <a:r>
              <a:rPr sz="2800"/>
              <a:t>Body Level Four</a:t>
            </a:r>
            <a:endParaRPr sz="2800"/>
          </a:p>
          <a:p>
            <a:pPr lvl="4">
              <a:defRPr sz="1800"/>
            </a:pPr>
            <a:r>
              <a:rPr sz="2800"/>
              <a:t>Body Level Five</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24" name="Shape 24"/>
          <p:cNvSpPr/>
          <p:nvPr>
            <p:ph type="body" idx="1"/>
          </p:nvPr>
        </p:nvSpPr>
        <p:spPr>
          <a:xfrm>
            <a:off x="952500" y="1270000"/>
            <a:ext cx="11099800" cy="7213600"/>
          </a:xfrm>
          <a:prstGeom prst="rect">
            <a:avLst/>
          </a:prstGeom>
        </p:spPr>
        <p:txBody>
          <a:bodyPr/>
          <a:lstStyle/>
          <a:p>
            <a:pPr lvl="0">
              <a:defRPr sz="1800"/>
            </a:pPr>
            <a:r>
              <a:rPr sz="3600"/>
              <a:t>Body Level One</a:t>
            </a:r>
            <a:endParaRPr sz="3600"/>
          </a:p>
          <a:p>
            <a:pPr lvl="1">
              <a:defRPr sz="1800"/>
            </a:pPr>
            <a:r>
              <a:rPr sz="3600"/>
              <a:t>Body Level Two</a:t>
            </a:r>
            <a:endParaRPr sz="3600"/>
          </a:p>
          <a:p>
            <a:pPr lvl="2">
              <a:defRPr sz="1800"/>
            </a:pPr>
            <a:r>
              <a:rPr sz="3600"/>
              <a:t>Body Level Three</a:t>
            </a:r>
            <a:endParaRPr sz="3600"/>
          </a:p>
          <a:p>
            <a:pPr lvl="3">
              <a:defRPr sz="1800"/>
            </a:pPr>
            <a:r>
              <a:rPr sz="3600"/>
              <a:t>Body Level Four</a:t>
            </a:r>
            <a:endParaRPr sz="3600"/>
          </a:p>
          <a:p>
            <a:pPr lvl="4">
              <a:defRPr sz="1800"/>
            </a:pPr>
            <a:r>
              <a:rPr sz="3600"/>
              <a:t>Body Level Five</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z="1800"/>
            </a:pPr>
            <a:r>
              <a:rPr sz="8000"/>
              <a:t>Title Text</a:t>
            </a:r>
          </a:p>
        </p:txBody>
      </p:sp>
      <p:sp>
        <p:nvSpPr>
          <p:cNvPr id="3" name="Shape 3"/>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z="1800"/>
            </a:pPr>
            <a:r>
              <a:rPr sz="3600"/>
              <a:t>Body Level One</a:t>
            </a:r>
            <a:endParaRPr sz="3600"/>
          </a:p>
          <a:p>
            <a:pPr lvl="1">
              <a:defRPr sz="1800"/>
            </a:pPr>
            <a:r>
              <a:rPr sz="3600"/>
              <a:t>Body Level Two</a:t>
            </a:r>
            <a:endParaRPr sz="3600"/>
          </a:p>
          <a:p>
            <a:pPr lvl="2">
              <a:defRPr sz="1800"/>
            </a:pPr>
            <a:r>
              <a:rPr sz="3600"/>
              <a:t>Body Level Three</a:t>
            </a:r>
            <a:endParaRPr sz="3600"/>
          </a:p>
          <a:p>
            <a:pPr lvl="3">
              <a:defRPr sz="1800"/>
            </a:pPr>
            <a:r>
              <a:rPr sz="3600"/>
              <a:t>Body Level Four</a:t>
            </a:r>
            <a:endParaRPr sz="3600"/>
          </a:p>
          <a:p>
            <a:pPr lvl="4">
              <a:defRPr sz="1800"/>
            </a:pPr>
            <a:r>
              <a:rPr sz="3600"/>
              <a:t>Body Level Five</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spd="med" advClick="1"/>
  <p:txStyles>
    <p:titleStyle>
      <a:lvl1pPr algn="ctr" defTabSz="584200">
        <a:defRPr sz="8000">
          <a:latin typeface="+mn-lt"/>
          <a:ea typeface="+mn-ea"/>
          <a:cs typeface="+mn-cs"/>
          <a:sym typeface="Helvetica"/>
        </a:defRPr>
      </a:lvl1pPr>
      <a:lvl2pPr indent="228600" algn="ctr" defTabSz="584200">
        <a:defRPr sz="8000">
          <a:latin typeface="+mn-lt"/>
          <a:ea typeface="+mn-ea"/>
          <a:cs typeface="+mn-cs"/>
          <a:sym typeface="Helvetica"/>
        </a:defRPr>
      </a:lvl2pPr>
      <a:lvl3pPr indent="457200" algn="ctr" defTabSz="584200">
        <a:defRPr sz="8000">
          <a:latin typeface="+mn-lt"/>
          <a:ea typeface="+mn-ea"/>
          <a:cs typeface="+mn-cs"/>
          <a:sym typeface="Helvetica"/>
        </a:defRPr>
      </a:lvl3pPr>
      <a:lvl4pPr indent="685800" algn="ctr" defTabSz="584200">
        <a:defRPr sz="8000">
          <a:latin typeface="+mn-lt"/>
          <a:ea typeface="+mn-ea"/>
          <a:cs typeface="+mn-cs"/>
          <a:sym typeface="Helvetica"/>
        </a:defRPr>
      </a:lvl4pPr>
      <a:lvl5pPr indent="914400" algn="ctr" defTabSz="584200">
        <a:defRPr sz="8000">
          <a:latin typeface="+mn-lt"/>
          <a:ea typeface="+mn-ea"/>
          <a:cs typeface="+mn-cs"/>
          <a:sym typeface="Helvetica"/>
        </a:defRPr>
      </a:lvl5pPr>
      <a:lvl6pPr indent="1143000" algn="ctr" defTabSz="584200">
        <a:defRPr sz="8000">
          <a:latin typeface="+mn-lt"/>
          <a:ea typeface="+mn-ea"/>
          <a:cs typeface="+mn-cs"/>
          <a:sym typeface="Helvetica"/>
        </a:defRPr>
      </a:lvl6pPr>
      <a:lvl7pPr indent="1371600" algn="ctr" defTabSz="584200">
        <a:defRPr sz="8000">
          <a:latin typeface="+mn-lt"/>
          <a:ea typeface="+mn-ea"/>
          <a:cs typeface="+mn-cs"/>
          <a:sym typeface="Helvetica"/>
        </a:defRPr>
      </a:lvl7pPr>
      <a:lvl8pPr indent="1600200" algn="ctr" defTabSz="584200">
        <a:defRPr sz="8000">
          <a:latin typeface="+mn-lt"/>
          <a:ea typeface="+mn-ea"/>
          <a:cs typeface="+mn-cs"/>
          <a:sym typeface="Helvetica"/>
        </a:defRPr>
      </a:lvl8pPr>
      <a:lvl9pPr indent="1828800" algn="ctr" defTabSz="584200">
        <a:defRPr sz="8000">
          <a:latin typeface="+mn-lt"/>
          <a:ea typeface="+mn-ea"/>
          <a:cs typeface="+mn-cs"/>
          <a:sym typeface="Helvetica"/>
        </a:defRPr>
      </a:lvl9pPr>
    </p:titleStyle>
    <p:bodyStyle>
      <a:lvl1pPr marL="444500" indent="-444500" defTabSz="584200">
        <a:spcBef>
          <a:spcPts val="4200"/>
        </a:spcBef>
        <a:buSzPct val="75000"/>
        <a:buChar char="•"/>
        <a:defRPr sz="3600">
          <a:latin typeface="+mn-lt"/>
          <a:ea typeface="+mn-ea"/>
          <a:cs typeface="+mn-cs"/>
          <a:sym typeface="Helvetica"/>
        </a:defRPr>
      </a:lvl1pPr>
      <a:lvl2pPr marL="889000" indent="-444500" defTabSz="584200">
        <a:spcBef>
          <a:spcPts val="4200"/>
        </a:spcBef>
        <a:buSzPct val="75000"/>
        <a:buChar char="•"/>
        <a:defRPr sz="3600">
          <a:latin typeface="+mn-lt"/>
          <a:ea typeface="+mn-ea"/>
          <a:cs typeface="+mn-cs"/>
          <a:sym typeface="Helvetica"/>
        </a:defRPr>
      </a:lvl2pPr>
      <a:lvl3pPr marL="1333500" indent="-444500" defTabSz="584200">
        <a:spcBef>
          <a:spcPts val="4200"/>
        </a:spcBef>
        <a:buSzPct val="75000"/>
        <a:buChar char="•"/>
        <a:defRPr sz="3600">
          <a:latin typeface="+mn-lt"/>
          <a:ea typeface="+mn-ea"/>
          <a:cs typeface="+mn-cs"/>
          <a:sym typeface="Helvetica"/>
        </a:defRPr>
      </a:lvl3pPr>
      <a:lvl4pPr marL="1778000" indent="-444500" defTabSz="584200">
        <a:spcBef>
          <a:spcPts val="4200"/>
        </a:spcBef>
        <a:buSzPct val="75000"/>
        <a:buChar char="•"/>
        <a:defRPr sz="3600">
          <a:latin typeface="+mn-lt"/>
          <a:ea typeface="+mn-ea"/>
          <a:cs typeface="+mn-cs"/>
          <a:sym typeface="Helvetica"/>
        </a:defRPr>
      </a:lvl4pPr>
      <a:lvl5pPr marL="2222500" indent="-444500" defTabSz="584200">
        <a:spcBef>
          <a:spcPts val="4200"/>
        </a:spcBef>
        <a:buSzPct val="75000"/>
        <a:buChar char="•"/>
        <a:defRPr sz="3600">
          <a:latin typeface="+mn-lt"/>
          <a:ea typeface="+mn-ea"/>
          <a:cs typeface="+mn-cs"/>
          <a:sym typeface="Helvetica"/>
        </a:defRPr>
      </a:lvl5pPr>
      <a:lvl6pPr marL="2667000" indent="-444500" defTabSz="584200">
        <a:spcBef>
          <a:spcPts val="4200"/>
        </a:spcBef>
        <a:buSzPct val="75000"/>
        <a:buChar char="•"/>
        <a:defRPr sz="3600">
          <a:latin typeface="+mn-lt"/>
          <a:ea typeface="+mn-ea"/>
          <a:cs typeface="+mn-cs"/>
          <a:sym typeface="Helvetica"/>
        </a:defRPr>
      </a:lvl6pPr>
      <a:lvl7pPr marL="3111500" indent="-444500" defTabSz="584200">
        <a:spcBef>
          <a:spcPts val="4200"/>
        </a:spcBef>
        <a:buSzPct val="75000"/>
        <a:buChar char="•"/>
        <a:defRPr sz="3600">
          <a:latin typeface="+mn-lt"/>
          <a:ea typeface="+mn-ea"/>
          <a:cs typeface="+mn-cs"/>
          <a:sym typeface="Helvetica"/>
        </a:defRPr>
      </a:lvl7pPr>
      <a:lvl8pPr marL="3556000" indent="-444500" defTabSz="584200">
        <a:spcBef>
          <a:spcPts val="4200"/>
        </a:spcBef>
        <a:buSzPct val="75000"/>
        <a:buChar char="•"/>
        <a:defRPr sz="3600">
          <a:latin typeface="+mn-lt"/>
          <a:ea typeface="+mn-ea"/>
          <a:cs typeface="+mn-cs"/>
          <a:sym typeface="Helvetica"/>
        </a:defRPr>
      </a:lvl8pPr>
      <a:lvl9pPr marL="4000500" indent="-444500" defTabSz="584200">
        <a:spcBef>
          <a:spcPts val="4200"/>
        </a:spcBef>
        <a:buSzPct val="75000"/>
        <a:buChar char="•"/>
        <a:defRPr sz="3600">
          <a:latin typeface="+mn-lt"/>
          <a:ea typeface="+mn-ea"/>
          <a:cs typeface="+mn-cs"/>
          <a:sym typeface="Helvetica"/>
        </a:defRPr>
      </a:lvl9pPr>
    </p:bodyStyle>
    <p:otherStyle>
      <a:lvl1pPr algn="ctr" defTabSz="584200">
        <a:defRPr>
          <a:solidFill>
            <a:schemeClr val="tx1"/>
          </a:solidFill>
          <a:latin typeface="+mn-lt"/>
          <a:ea typeface="+mn-ea"/>
          <a:cs typeface="+mn-cs"/>
          <a:sym typeface="Helvetica"/>
        </a:defRPr>
      </a:lvl1pPr>
      <a:lvl2pPr indent="228600" algn="ctr" defTabSz="584200">
        <a:defRPr>
          <a:solidFill>
            <a:schemeClr val="tx1"/>
          </a:solidFill>
          <a:latin typeface="+mn-lt"/>
          <a:ea typeface="+mn-ea"/>
          <a:cs typeface="+mn-cs"/>
          <a:sym typeface="Helvetica"/>
        </a:defRPr>
      </a:lvl2pPr>
      <a:lvl3pPr indent="457200" algn="ctr" defTabSz="584200">
        <a:defRPr>
          <a:solidFill>
            <a:schemeClr val="tx1"/>
          </a:solidFill>
          <a:latin typeface="+mn-lt"/>
          <a:ea typeface="+mn-ea"/>
          <a:cs typeface="+mn-cs"/>
          <a:sym typeface="Helvetica"/>
        </a:defRPr>
      </a:lvl3pPr>
      <a:lvl4pPr indent="685800" algn="ctr" defTabSz="584200">
        <a:defRPr>
          <a:solidFill>
            <a:schemeClr val="tx1"/>
          </a:solidFill>
          <a:latin typeface="+mn-lt"/>
          <a:ea typeface="+mn-ea"/>
          <a:cs typeface="+mn-cs"/>
          <a:sym typeface="Helvetica"/>
        </a:defRPr>
      </a:lvl4pPr>
      <a:lvl5pPr indent="914400" algn="ctr" defTabSz="584200">
        <a:defRPr>
          <a:solidFill>
            <a:schemeClr val="tx1"/>
          </a:solidFill>
          <a:latin typeface="+mn-lt"/>
          <a:ea typeface="+mn-ea"/>
          <a:cs typeface="+mn-cs"/>
          <a:sym typeface="Helvetica"/>
        </a:defRPr>
      </a:lvl5pPr>
      <a:lvl6pPr indent="1143000" algn="ctr" defTabSz="584200">
        <a:defRPr>
          <a:solidFill>
            <a:schemeClr val="tx1"/>
          </a:solidFill>
          <a:latin typeface="+mn-lt"/>
          <a:ea typeface="+mn-ea"/>
          <a:cs typeface="+mn-cs"/>
          <a:sym typeface="Helvetica"/>
        </a:defRPr>
      </a:lvl6pPr>
      <a:lvl7pPr indent="1371600" algn="ctr" defTabSz="584200">
        <a:defRPr>
          <a:solidFill>
            <a:schemeClr val="tx1"/>
          </a:solidFill>
          <a:latin typeface="+mn-lt"/>
          <a:ea typeface="+mn-ea"/>
          <a:cs typeface="+mn-cs"/>
          <a:sym typeface="Helvetica"/>
        </a:defRPr>
      </a:lvl7pPr>
      <a:lvl8pPr indent="1600200" algn="ctr" defTabSz="584200">
        <a:defRPr>
          <a:solidFill>
            <a:schemeClr val="tx1"/>
          </a:solidFill>
          <a:latin typeface="+mn-lt"/>
          <a:ea typeface="+mn-ea"/>
          <a:cs typeface="+mn-cs"/>
          <a:sym typeface="Helvetica"/>
        </a:defRPr>
      </a:lvl8pPr>
      <a:lvl9pPr indent="1828800" algn="ctr" defTabSz="584200">
        <a:defRPr>
          <a:solidFill>
            <a:schemeClr val="tx1"/>
          </a:solidFill>
          <a:latin typeface="+mn-lt"/>
          <a:ea typeface="+mn-ea"/>
          <a:cs typeface="+mn-cs"/>
          <a:sym typeface="Helvetica"/>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 name="Shape 32"/>
          <p:cNvSpPr/>
          <p:nvPr>
            <p:ph type="title"/>
          </p:nvPr>
        </p:nvSpPr>
        <p:spPr>
          <a:prstGeom prst="rect">
            <a:avLst/>
          </a:prstGeom>
        </p:spPr>
        <p:txBody>
          <a:bodyPr/>
          <a:lstStyle/>
          <a:p>
            <a:pPr lvl="0">
              <a:defRPr sz="1800"/>
            </a:pPr>
            <a:r>
              <a:rPr sz="6000">
                <a:latin typeface="Times New Roman"/>
                <a:ea typeface="Times New Roman"/>
                <a:cs typeface="Times New Roman"/>
                <a:sym typeface="Times New Roman"/>
              </a:rPr>
              <a:t>International Monetary Fund</a:t>
            </a:r>
            <a:br>
              <a:rPr sz="6000">
                <a:latin typeface="Times New Roman"/>
                <a:ea typeface="Times New Roman"/>
                <a:cs typeface="Times New Roman"/>
                <a:sym typeface="Times New Roman"/>
              </a:rPr>
            </a:br>
            <a:r>
              <a:rPr sz="5000">
                <a:latin typeface="Times New Roman"/>
                <a:ea typeface="Times New Roman"/>
                <a:cs typeface="Times New Roman"/>
                <a:sym typeface="Times New Roman"/>
              </a:rPr>
              <a:t>B.A.(Final Year Economics)</a:t>
            </a:r>
          </a:p>
        </p:txBody>
      </p:sp>
      <p:sp>
        <p:nvSpPr>
          <p:cNvPr id="33" name="Shape 33"/>
          <p:cNvSpPr/>
          <p:nvPr>
            <p:ph type="body" idx="1"/>
          </p:nvPr>
        </p:nvSpPr>
        <p:spPr>
          <a:prstGeom prst="rect">
            <a:avLst/>
          </a:prstGeom>
        </p:spPr>
        <p:txBody>
          <a:bodyPr/>
          <a:lstStyle>
            <a:lvl1pPr algn="r">
              <a:defRPr sz="3000"/>
            </a:lvl1pPr>
          </a:lstStyle>
          <a:p>
            <a:pPr lvl="0">
              <a:defRPr sz="1800"/>
            </a:pPr>
            <a:r>
              <a:rPr sz="3000"/>
              <a:t>Dr. Yogita Malik</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 name="Shape 35"/>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Introduction</a:t>
            </a:r>
          </a:p>
        </p:txBody>
      </p:sp>
      <p:sp>
        <p:nvSpPr>
          <p:cNvPr id="36" name="Shape 36"/>
          <p:cNvSpPr/>
          <p:nvPr>
            <p:ph type="body" idx="1"/>
          </p:nvPr>
        </p:nvSpPr>
        <p:spPr>
          <a:prstGeom prst="rect">
            <a:avLst/>
          </a:prstGeom>
        </p:spPr>
        <p:txBody>
          <a:bodyPr/>
          <a:lstStyle/>
          <a:p>
            <a:pPr lvl="0" marL="320040" indent="-320040" defTabSz="420624">
              <a:spcBef>
                <a:spcPts val="3000"/>
              </a:spcBef>
              <a:defRPr sz="1800"/>
            </a:pPr>
            <a:r>
              <a:rPr sz="2160">
                <a:latin typeface="Times New Roman"/>
                <a:ea typeface="Times New Roman"/>
                <a:cs typeface="Times New Roman"/>
                <a:sym typeface="Times New Roman"/>
              </a:rPr>
              <a:t>The International Monetary Fund (IMF) is an organization of 186 countries, working to foster global monetary cooperation, secure financial stability, facilitate international trade, promote high employment and sustainable economic growth, and reduce poverty around the world.</a:t>
            </a:r>
            <a:endParaRPr sz="2160">
              <a:latin typeface="Times New Roman"/>
              <a:ea typeface="Times New Roman"/>
              <a:cs typeface="Times New Roman"/>
              <a:sym typeface="Times New Roman"/>
            </a:endParaRPr>
          </a:p>
          <a:p>
            <a:pPr lvl="0" marL="320040" indent="-320040" defTabSz="420624">
              <a:spcBef>
                <a:spcPts val="3000"/>
              </a:spcBef>
              <a:defRPr sz="1800"/>
            </a:pPr>
            <a:r>
              <a:rPr sz="2160">
                <a:latin typeface="Times New Roman"/>
                <a:ea typeface="Times New Roman"/>
                <a:cs typeface="Times New Roman"/>
                <a:sym typeface="Times New Roman"/>
              </a:rPr>
              <a:t>The IMF works to foster global growth and economic stability. It provides policy advice and financing to members in economic difficulties and also works with developing nations to help them achieve macroeconomic stability and reduce poverty.Ch 1 3</a:t>
            </a:r>
            <a:endParaRPr sz="2160">
              <a:latin typeface="Times New Roman"/>
              <a:ea typeface="Times New Roman"/>
              <a:cs typeface="Times New Roman"/>
              <a:sym typeface="Times New Roman"/>
            </a:endParaRPr>
          </a:p>
          <a:p>
            <a:pPr lvl="0" marL="320040" indent="-320040" defTabSz="420624">
              <a:spcBef>
                <a:spcPts val="3000"/>
              </a:spcBef>
              <a:defRPr sz="1800"/>
            </a:pPr>
            <a:r>
              <a:rPr sz="2160">
                <a:latin typeface="Times New Roman"/>
                <a:ea typeface="Times New Roman"/>
                <a:cs typeface="Times New Roman"/>
                <a:sym typeface="Times New Roman"/>
              </a:rPr>
              <a:t>With its global membership of 186 countries, the IMF is uniquely placed to help member governments take advantage of the opportunities—and manage the challenges—posed by globalization. </a:t>
            </a:r>
            <a:endParaRPr sz="2160">
              <a:latin typeface="Times New Roman"/>
              <a:ea typeface="Times New Roman"/>
              <a:cs typeface="Times New Roman"/>
              <a:sym typeface="Times New Roman"/>
            </a:endParaRPr>
          </a:p>
          <a:p>
            <a:pPr lvl="0" marL="320040" indent="-320040" defTabSz="420624">
              <a:spcBef>
                <a:spcPts val="3000"/>
              </a:spcBef>
              <a:defRPr sz="1800"/>
            </a:pPr>
            <a:r>
              <a:rPr sz="2160">
                <a:latin typeface="Times New Roman"/>
                <a:ea typeface="Times New Roman"/>
                <a:cs typeface="Times New Roman"/>
                <a:sym typeface="Times New Roman"/>
              </a:rPr>
              <a:t>The IMF tracks global economic trends and performance, alerts its member countries when it sees problems on the horizon, provides a forum for policy dialogue, and passes on know-how to governments on how to tackle economic difficulties. </a:t>
            </a:r>
            <a:endParaRPr sz="2160">
              <a:latin typeface="Times New Roman"/>
              <a:ea typeface="Times New Roman"/>
              <a:cs typeface="Times New Roman"/>
              <a:sym typeface="Times New Roman"/>
            </a:endParaRPr>
          </a:p>
          <a:p>
            <a:pPr lvl="0" marL="320040" indent="-320040" defTabSz="420624">
              <a:spcBef>
                <a:spcPts val="3000"/>
              </a:spcBef>
              <a:defRPr sz="1800"/>
            </a:pPr>
            <a:r>
              <a:rPr sz="2160">
                <a:latin typeface="Times New Roman"/>
                <a:ea typeface="Times New Roman"/>
                <a:cs typeface="Times New Roman"/>
                <a:sym typeface="Times New Roman"/>
              </a:rPr>
              <a:t>The IMF provides policy advice and financing to members in economic difficulties and also works with developing nations to help them achieve macroeconomic stability and reduce poverty</a:t>
            </a:r>
          </a:p>
        </p:txBody>
      </p:sp>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 name="Shape 38"/>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Key IMF Activities </a:t>
            </a:r>
          </a:p>
        </p:txBody>
      </p:sp>
      <p:sp>
        <p:nvSpPr>
          <p:cNvPr id="39" name="Shape 39"/>
          <p:cNvSpPr/>
          <p:nvPr>
            <p:ph type="body" idx="1"/>
          </p:nvPr>
        </p:nvSpPr>
        <p:spPr>
          <a:prstGeom prst="rect">
            <a:avLst/>
          </a:prstGeom>
        </p:spPr>
        <p:txBody>
          <a:bodyPr/>
          <a:lstStyle/>
          <a:p>
            <a:pPr lvl="0" marL="444500" indent="-444500">
              <a:defRPr sz="1800"/>
            </a:pPr>
            <a:r>
              <a:rPr sz="3000" u="sng">
                <a:latin typeface="Times New Roman"/>
                <a:ea typeface="Times New Roman"/>
                <a:cs typeface="Times New Roman"/>
                <a:sym typeface="Times New Roman"/>
              </a:rPr>
              <a:t>The IMF supports its membership by providing: </a:t>
            </a:r>
            <a:br>
              <a:rPr sz="3000" u="sng">
                <a:latin typeface="Times New Roman"/>
                <a:ea typeface="Times New Roman"/>
                <a:cs typeface="Times New Roman"/>
                <a:sym typeface="Times New Roman"/>
              </a:rPr>
            </a:b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(A) Policy advice to governments and central banks based on analysis of economic trends and cross-country experiences.</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(B) research, statistics, forecasts, and analysis based on tracking of global, regional, and individual economies and markets. </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(C) loans to help countries overcome economic difficulties </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(D) concessional loans to help fight poverty in developing countries</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(E) technical assistance and training to help countries improve the management of their economies.</a:t>
            </a: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 name="Shape 41"/>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IMF Functions </a:t>
            </a:r>
          </a:p>
        </p:txBody>
      </p:sp>
      <p:sp>
        <p:nvSpPr>
          <p:cNvPr id="42" name="Shape 42"/>
          <p:cNvSpPr/>
          <p:nvPr>
            <p:ph type="body" idx="1"/>
          </p:nvPr>
        </p:nvSpPr>
        <p:spPr>
          <a:prstGeom prst="rect">
            <a:avLst/>
          </a:prstGeom>
        </p:spPr>
        <p:txBody>
          <a:bodyPr/>
          <a:lstStyle/>
          <a:p>
            <a:pPr lvl="0" marL="306705" indent="-306705" defTabSz="403097">
              <a:spcBef>
                <a:spcPts val="2800"/>
              </a:spcBef>
              <a:defRPr sz="1800"/>
            </a:pPr>
            <a:r>
              <a:rPr sz="2070">
                <a:latin typeface="Times New Roman"/>
                <a:ea typeface="Times New Roman"/>
                <a:cs typeface="Times New Roman"/>
                <a:sym typeface="Times New Roman"/>
              </a:rPr>
              <a:t>The IMFs main goal is to ensure the stability of the international monetary and financial system.</a:t>
            </a:r>
            <a:endParaRPr sz="2070">
              <a:latin typeface="Times New Roman"/>
              <a:ea typeface="Times New Roman"/>
              <a:cs typeface="Times New Roman"/>
              <a:sym typeface="Times New Roman"/>
            </a:endParaRPr>
          </a:p>
          <a:p>
            <a:pPr lvl="0" marL="306705" indent="-306705" defTabSz="403097">
              <a:spcBef>
                <a:spcPts val="2800"/>
              </a:spcBef>
              <a:defRPr sz="1800"/>
            </a:pPr>
            <a:r>
              <a:rPr sz="2070">
                <a:latin typeface="Times New Roman"/>
                <a:ea typeface="Times New Roman"/>
                <a:cs typeface="Times New Roman"/>
                <a:sym typeface="Times New Roman"/>
              </a:rPr>
              <a:t>It helps resolve crises, and works with its member countries to promote growth and alleviate poverty. </a:t>
            </a:r>
            <a:endParaRPr sz="2070">
              <a:latin typeface="Times New Roman"/>
              <a:ea typeface="Times New Roman"/>
              <a:cs typeface="Times New Roman"/>
              <a:sym typeface="Times New Roman"/>
            </a:endParaRPr>
          </a:p>
          <a:p>
            <a:pPr lvl="0" marL="306705" indent="-306705" defTabSz="403097">
              <a:spcBef>
                <a:spcPts val="2800"/>
              </a:spcBef>
              <a:defRPr sz="1800"/>
            </a:pPr>
            <a:r>
              <a:rPr sz="2070">
                <a:latin typeface="Times New Roman"/>
                <a:ea typeface="Times New Roman"/>
                <a:cs typeface="Times New Roman"/>
                <a:sym typeface="Times New Roman"/>
              </a:rPr>
              <a:t>Economic and Financial Surveillance : The IMF promotes economic stability and global growth by encouraging countries to adopt sound economic and financial policies. To do this, it regularly monitors global, regional, and national economic developments. </a:t>
            </a:r>
            <a:endParaRPr sz="2070">
              <a:latin typeface="Times New Roman"/>
              <a:ea typeface="Times New Roman"/>
              <a:cs typeface="Times New Roman"/>
              <a:sym typeface="Times New Roman"/>
            </a:endParaRPr>
          </a:p>
          <a:p>
            <a:pPr lvl="0" marL="306705" indent="-306705" defTabSz="403097">
              <a:spcBef>
                <a:spcPts val="2800"/>
              </a:spcBef>
              <a:defRPr sz="1800"/>
            </a:pPr>
            <a:r>
              <a:rPr sz="2070">
                <a:latin typeface="Times New Roman"/>
                <a:ea typeface="Times New Roman"/>
                <a:cs typeface="Times New Roman"/>
                <a:sym typeface="Times New Roman"/>
              </a:rPr>
              <a:t>Technical Assistance and Training: IMF offers technical assistance and training to help member countries strengthen their capacity to design and implement effective policies. Technical assistance is offered in several areas, including fiscal policy, monetary and exchange rate policies, banking and financial system supervision and regulation, and statistics. </a:t>
            </a:r>
            <a:endParaRPr sz="2070">
              <a:latin typeface="Times New Roman"/>
              <a:ea typeface="Times New Roman"/>
              <a:cs typeface="Times New Roman"/>
              <a:sym typeface="Times New Roman"/>
            </a:endParaRPr>
          </a:p>
          <a:p>
            <a:pPr lvl="0" marL="306705" indent="-306705" defTabSz="403097">
              <a:spcBef>
                <a:spcPts val="2800"/>
              </a:spcBef>
              <a:defRPr sz="1800"/>
            </a:pPr>
            <a:r>
              <a:rPr sz="2070">
                <a:latin typeface="Times New Roman"/>
                <a:ea typeface="Times New Roman"/>
                <a:cs typeface="Times New Roman"/>
                <a:sym typeface="Times New Roman"/>
              </a:rPr>
              <a:t>IMF Lending: In the event that member countries experience difficulties financing their balance of payments, the IMF is also a fund that can be tapped to facilitate recovery. </a:t>
            </a:r>
            <a:endParaRPr sz="2070">
              <a:latin typeface="Times New Roman"/>
              <a:ea typeface="Times New Roman"/>
              <a:cs typeface="Times New Roman"/>
              <a:sym typeface="Times New Roman"/>
            </a:endParaRPr>
          </a:p>
          <a:p>
            <a:pPr lvl="0" marL="306705" indent="-306705" defTabSz="403097">
              <a:spcBef>
                <a:spcPts val="2800"/>
              </a:spcBef>
              <a:defRPr sz="1800"/>
            </a:pPr>
            <a:r>
              <a:rPr sz="2070">
                <a:latin typeface="Times New Roman"/>
                <a:ea typeface="Times New Roman"/>
                <a:cs typeface="Times New Roman"/>
                <a:sym typeface="Times New Roman"/>
              </a:rPr>
              <a:t>Research and Data : Supporting all three of these activities is the IMFs economic and financial research and statistics.</a:t>
            </a:r>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 name="Shape 44"/>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Objectives of IMF</a:t>
            </a:r>
          </a:p>
        </p:txBody>
      </p:sp>
      <p:sp>
        <p:nvSpPr>
          <p:cNvPr id="45" name="Shape 45"/>
          <p:cNvSpPr/>
          <p:nvPr>
            <p:ph type="body" idx="1"/>
          </p:nvPr>
        </p:nvSpPr>
        <p:spPr>
          <a:prstGeom prst="rect">
            <a:avLst/>
          </a:prstGeom>
        </p:spPr>
        <p:txBody>
          <a:bodyPr/>
          <a:lstStyle/>
          <a:p>
            <a:pPr lvl="0" marL="444500" indent="-444500">
              <a:defRPr sz="1800"/>
            </a:pPr>
            <a:r>
              <a:rPr sz="3000">
                <a:latin typeface="Times New Roman"/>
                <a:ea typeface="Times New Roman"/>
                <a:cs typeface="Times New Roman"/>
                <a:sym typeface="Times New Roman"/>
              </a:rPr>
              <a:t>To promote international monetary cooperation.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To facilitate the expansion and balanced growth of International Trade.</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To promote exchange rate stability.</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To make its resources available to its members who are experiencing BOP problems.</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To establish a multilateral system of payments</a:t>
            </a:r>
          </a:p>
        </p:txBody>
      </p:sp>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 name="Shape 47"/>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Conditionality </a:t>
            </a:r>
          </a:p>
        </p:txBody>
      </p:sp>
      <p:sp>
        <p:nvSpPr>
          <p:cNvPr id="48" name="Shape 48"/>
          <p:cNvSpPr/>
          <p:nvPr>
            <p:ph type="body" idx="1"/>
          </p:nvPr>
        </p:nvSpPr>
        <p:spPr>
          <a:prstGeom prst="rect">
            <a:avLst/>
          </a:prstGeom>
        </p:spPr>
        <p:txBody>
          <a:bodyPr/>
          <a:lstStyle/>
          <a:p>
            <a:pPr lvl="0" marL="444500" indent="-444500">
              <a:defRPr sz="1800"/>
            </a:pPr>
            <a:r>
              <a:rPr sz="3000">
                <a:latin typeface="Times New Roman"/>
                <a:ea typeface="Times New Roman"/>
                <a:cs typeface="Times New Roman"/>
                <a:sym typeface="Times New Roman"/>
              </a:rPr>
              <a:t>IMF lends to its member countries, ensuring that, members are pursuing policies that will improve external payment problems.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Commitment to implement corrective measures.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To repay in a timely manner.</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Membership</a:t>
            </a:r>
          </a:p>
        </p:txBody>
      </p:sp>
      <p:sp>
        <p:nvSpPr>
          <p:cNvPr id="51" name="Shape 51"/>
          <p:cNvSpPr/>
          <p:nvPr>
            <p:ph type="body" idx="1"/>
          </p:nvPr>
        </p:nvSpPr>
        <p:spPr>
          <a:prstGeom prst="rect">
            <a:avLst/>
          </a:prstGeom>
        </p:spPr>
        <p:txBody>
          <a:bodyPr/>
          <a:lstStyle/>
          <a:p>
            <a:pPr lvl="0" marL="444500" indent="-444500">
              <a:defRPr sz="1800"/>
            </a:pPr>
            <a:r>
              <a:rPr sz="3000">
                <a:latin typeface="Times New Roman"/>
                <a:ea typeface="Times New Roman"/>
                <a:cs typeface="Times New Roman"/>
                <a:sym typeface="Times New Roman"/>
              </a:rPr>
              <a:t> The IMF currently has a near-global membership of 186 countries.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To become a member, a country must apply and then be accepted by a majority of the existing members.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Upon joining, each member of the IMF is assigned a quota, based broadly on its relative size in the world economy.</a:t>
            </a:r>
          </a:p>
        </p:txBody>
      </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 name="Shape 53"/>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Special Drawing Rights (SDR) </a:t>
            </a:r>
          </a:p>
        </p:txBody>
      </p:sp>
      <p:sp>
        <p:nvSpPr>
          <p:cNvPr id="54" name="Shape 54"/>
          <p:cNvSpPr/>
          <p:nvPr>
            <p:ph type="body" idx="1"/>
          </p:nvPr>
        </p:nvSpPr>
        <p:spPr>
          <a:prstGeom prst="rect">
            <a:avLst/>
          </a:prstGeom>
        </p:spPr>
        <p:txBody>
          <a:bodyPr/>
          <a:lstStyle/>
          <a:p>
            <a:pPr lvl="0" marL="444500" indent="-444500">
              <a:defRPr sz="1800"/>
            </a:pPr>
            <a:r>
              <a:rPr sz="3000">
                <a:latin typeface="Times New Roman"/>
                <a:ea typeface="Times New Roman"/>
                <a:cs typeface="Times New Roman"/>
                <a:sym typeface="Times New Roman"/>
              </a:rPr>
              <a:t>SDR is an international reserve asset.</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Supplements members’ existing reserve assets – gold, forex.</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Unit of account for IMF operations and transactions.</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Value of SDR is based on basket of major currencies used in IB.</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Weights assigned show relative importance.</a:t>
            </a:r>
          </a:p>
        </p:txBody>
      </p:sp>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 name="Shape 56"/>
          <p:cNvSpPr/>
          <p:nvPr>
            <p:ph type="title"/>
          </p:nvPr>
        </p:nvSpPr>
        <p:spPr>
          <a:prstGeom prst="rect">
            <a:avLst/>
          </a:prstGeom>
        </p:spPr>
        <p:txBody>
          <a:bodyPr/>
          <a:lstStyle>
            <a:lvl1pPr>
              <a:spcBef>
                <a:spcPts val="4200"/>
              </a:spcBef>
              <a:defRPr sz="6000">
                <a:latin typeface="Times New Roman"/>
                <a:ea typeface="Times New Roman"/>
                <a:cs typeface="Times New Roman"/>
                <a:sym typeface="Times New Roman"/>
              </a:defRPr>
            </a:lvl1pPr>
          </a:lstStyle>
          <a:p>
            <a:pPr lvl="0">
              <a:defRPr sz="1800"/>
            </a:pPr>
            <a:r>
              <a:rPr sz="6000"/>
              <a:t>Subscriptions </a:t>
            </a:r>
          </a:p>
        </p:txBody>
      </p:sp>
      <p:sp>
        <p:nvSpPr>
          <p:cNvPr id="57" name="Shape 57"/>
          <p:cNvSpPr/>
          <p:nvPr>
            <p:ph type="body" idx="1"/>
          </p:nvPr>
        </p:nvSpPr>
        <p:spPr>
          <a:prstGeom prst="rect">
            <a:avLst/>
          </a:prstGeom>
        </p:spPr>
        <p:txBody>
          <a:bodyPr/>
          <a:lstStyle/>
          <a:p>
            <a:pPr lvl="0" marL="297815" indent="-297815" defTabSz="391414">
              <a:spcBef>
                <a:spcPts val="2800"/>
              </a:spcBef>
              <a:defRPr sz="1800"/>
            </a:pPr>
            <a:r>
              <a:rPr sz="2412"/>
              <a:t>A members quota subscription determines the maximum amount of financial resources the member is obliged to provide to the IMF.  </a:t>
            </a:r>
            <a:endParaRPr sz="2412"/>
          </a:p>
          <a:p>
            <a:pPr lvl="0" marL="297815" indent="-297815" defTabSz="391414">
              <a:spcBef>
                <a:spcPts val="2800"/>
              </a:spcBef>
              <a:defRPr sz="1800"/>
            </a:pPr>
            <a:r>
              <a:rPr sz="2412"/>
              <a:t>A member must pay its subscription in full upon joining the IMF: up to 25 percent must be paid in the IMFs own currency, called Special Drawing Rights (SDRs) or widely accepted currencies (such as the dollar, the euro, the yen, or pound sterling), while the rest is paid in the members own currency.</a:t>
            </a:r>
            <a:endParaRPr sz="2412"/>
          </a:p>
          <a:p>
            <a:pPr lvl="0" marL="297815" indent="-297815" defTabSz="391414">
              <a:spcBef>
                <a:spcPts val="2800"/>
              </a:spcBef>
              <a:defRPr sz="1800"/>
            </a:pPr>
            <a:r>
              <a:rPr sz="2412"/>
              <a:t>Voting power. The quota largely determines a members voting power in IMF decisions. Each IMF member has 250 basic votes plus one additional vote for each SDR 100,000 of quota. </a:t>
            </a:r>
            <a:endParaRPr sz="2412"/>
          </a:p>
          <a:p>
            <a:pPr lvl="0" marL="297815" indent="-297815" defTabSz="391414">
              <a:spcBef>
                <a:spcPts val="2800"/>
              </a:spcBef>
              <a:defRPr sz="1800"/>
            </a:pPr>
            <a:r>
              <a:rPr sz="2412"/>
              <a:t>Access to financing. The amount of financing a member can obtain from the IMF (its access limit) is based on its quota. Under Stand-By and Extended Arrangements, which are types of loans, a member can borrow up to 200 percent of its quota annually and 600 percent cumulatively.</a:t>
            </a:r>
          </a:p>
        </p:txBody>
      </p:sp>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 name="Shape 59"/>
          <p:cNvSpPr/>
          <p:nvPr>
            <p:ph type="title"/>
          </p:nvPr>
        </p:nvSpPr>
        <p:spPr>
          <a:prstGeom prst="rect">
            <a:avLst/>
          </a:prstGeom>
        </p:spPr>
        <p:txBody>
          <a:bodyPr/>
          <a:lstStyle>
            <a:lvl1pPr>
              <a:spcBef>
                <a:spcPts val="4200"/>
              </a:spcBef>
              <a:defRPr sz="6000">
                <a:latin typeface="Times New Roman"/>
                <a:ea typeface="Times New Roman"/>
                <a:cs typeface="Times New Roman"/>
                <a:sym typeface="Times New Roman"/>
              </a:defRPr>
            </a:lvl1pPr>
          </a:lstStyle>
          <a:p>
            <a:pPr lvl="0">
              <a:defRPr sz="1800"/>
            </a:pPr>
            <a:r>
              <a:rPr sz="6000"/>
              <a:t>Organization &amp; Management </a:t>
            </a:r>
          </a:p>
        </p:txBody>
      </p:sp>
      <p:sp>
        <p:nvSpPr>
          <p:cNvPr id="60" name="Shape 60"/>
          <p:cNvSpPr/>
          <p:nvPr>
            <p:ph type="body" idx="1"/>
          </p:nvPr>
        </p:nvSpPr>
        <p:spPr>
          <a:prstGeom prst="rect">
            <a:avLst/>
          </a:prstGeom>
        </p:spPr>
        <p:txBody>
          <a:bodyPr/>
          <a:lstStyle>
            <a:lvl1pPr marL="0" indent="0">
              <a:buSzTx/>
              <a:buNone/>
              <a:defRPr sz="3000">
                <a:latin typeface="Times New Roman"/>
                <a:ea typeface="Times New Roman"/>
                <a:cs typeface="Times New Roman"/>
                <a:sym typeface="Times New Roman"/>
              </a:defRPr>
            </a:lvl1pPr>
          </a:lstStyle>
          <a:p>
            <a:pPr lvl="0">
              <a:defRPr sz="1800"/>
            </a:pPr>
            <a:r>
              <a:rPr sz="3000"/>
              <a:t>The IMF has a management team and 17 departments that carry out its country, policy, analytical, and technical work. </a:t>
            </a:r>
          </a:p>
        </p:txBody>
      </p:sp>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 name="Shape 62"/>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Governance Structure</a:t>
            </a:r>
          </a:p>
        </p:txBody>
      </p:sp>
      <p:sp>
        <p:nvSpPr>
          <p:cNvPr id="63" name="Shape 63"/>
          <p:cNvSpPr/>
          <p:nvPr>
            <p:ph type="body" idx="1"/>
          </p:nvPr>
        </p:nvSpPr>
        <p:spPr>
          <a:prstGeom prst="rect">
            <a:avLst/>
          </a:prstGeom>
        </p:spPr>
        <p:txBody>
          <a:bodyPr/>
          <a:lstStyle/>
          <a:p>
            <a:pPr lvl="0" marL="444500" indent="-444500">
              <a:defRPr sz="1800"/>
            </a:pPr>
            <a:r>
              <a:rPr sz="3000" u="sng">
                <a:latin typeface="Times New Roman"/>
                <a:ea typeface="Times New Roman"/>
                <a:cs typeface="Times New Roman"/>
                <a:sym typeface="Times New Roman"/>
              </a:rPr>
              <a:t>Ministerial Committees</a:t>
            </a:r>
            <a:r>
              <a:rPr sz="3000">
                <a:latin typeface="Times New Roman"/>
                <a:ea typeface="Times New Roman"/>
                <a:cs typeface="Times New Roman"/>
                <a:sym typeface="Times New Roman"/>
              </a:rPr>
              <a:t>: </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The IMF Board of Governors is advised by two ministerial committees, the International Monetary and Financial Committee (IMFC) and the Development Committee.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The IMFC has 24 members, drawn from the pool of 186 governors.</a:t>
            </a:r>
            <a:endParaRPr sz="3000">
              <a:latin typeface="Times New Roman"/>
              <a:ea typeface="Times New Roman"/>
              <a:cs typeface="Times New Roman"/>
              <a:sym typeface="Times New Roman"/>
            </a:endParaRPr>
          </a:p>
          <a:p>
            <a:pPr lvl="0" marL="444500" indent="-444500">
              <a:defRPr sz="1800"/>
            </a:pPr>
            <a:r>
              <a:rPr sz="3000" u="sng">
                <a:latin typeface="Times New Roman"/>
                <a:ea typeface="Times New Roman"/>
                <a:cs typeface="Times New Roman"/>
                <a:sym typeface="Times New Roman"/>
              </a:rPr>
              <a:t>The Executive Board</a:t>
            </a:r>
            <a:r>
              <a:rPr sz="3000">
                <a:latin typeface="Times New Roman"/>
                <a:ea typeface="Times New Roman"/>
                <a:cs typeface="Times New Roman"/>
                <a:sym typeface="Times New Roman"/>
              </a:rPr>
              <a:t>: </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The IMFs 24-member Executive Board takes care of the daily business of the IMF.</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Together, these 24 board members represent all 186 countries.</a:t>
            </a:r>
          </a:p>
        </p:txBody>
      </p:sp>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5" name="Shape 65"/>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Finances</a:t>
            </a:r>
          </a:p>
        </p:txBody>
      </p:sp>
      <p:sp>
        <p:nvSpPr>
          <p:cNvPr id="66" name="Shape 66"/>
          <p:cNvSpPr/>
          <p:nvPr>
            <p:ph type="body" idx="1"/>
          </p:nvPr>
        </p:nvSpPr>
        <p:spPr>
          <a:prstGeom prst="rect">
            <a:avLst/>
          </a:prstGeom>
        </p:spPr>
        <p:txBody>
          <a:bodyPr/>
          <a:lstStyle/>
          <a:p>
            <a:pPr lvl="0" marL="337820" indent="-337820" defTabSz="443991">
              <a:spcBef>
                <a:spcPts val="3100"/>
              </a:spcBef>
              <a:defRPr sz="1800"/>
            </a:pPr>
            <a:r>
              <a:rPr sz="2280" u="sng">
                <a:latin typeface="Times New Roman"/>
                <a:ea typeface="Times New Roman"/>
                <a:cs typeface="Times New Roman"/>
                <a:sym typeface="Times New Roman"/>
              </a:rPr>
              <a:t>Quotas:</a:t>
            </a:r>
            <a:r>
              <a:rPr sz="2280">
                <a:latin typeface="Times New Roman"/>
                <a:ea typeface="Times New Roman"/>
                <a:cs typeface="Times New Roman"/>
                <a:sym typeface="Times New Roman"/>
              </a:rPr>
              <a:t> </a:t>
            </a:r>
            <a:br>
              <a:rPr sz="2280">
                <a:latin typeface="Times New Roman"/>
                <a:ea typeface="Times New Roman"/>
                <a:cs typeface="Times New Roman"/>
                <a:sym typeface="Times New Roman"/>
              </a:rPr>
            </a:br>
            <a:r>
              <a:rPr sz="2280">
                <a:latin typeface="Times New Roman"/>
                <a:ea typeface="Times New Roman"/>
                <a:cs typeface="Times New Roman"/>
                <a:sym typeface="Times New Roman"/>
              </a:rPr>
              <a:t>The IMFs resources come mainly from the money that countries pay as their capital subscription when they become members. </a:t>
            </a:r>
            <a:endParaRPr sz="2280">
              <a:latin typeface="Times New Roman"/>
              <a:ea typeface="Times New Roman"/>
              <a:cs typeface="Times New Roman"/>
              <a:sym typeface="Times New Roman"/>
            </a:endParaRPr>
          </a:p>
          <a:p>
            <a:pPr lvl="0" marL="337820" indent="-337820" defTabSz="443991">
              <a:spcBef>
                <a:spcPts val="3100"/>
              </a:spcBef>
              <a:defRPr sz="1800"/>
            </a:pPr>
            <a:r>
              <a:rPr sz="2280">
                <a:latin typeface="Times New Roman"/>
                <a:ea typeface="Times New Roman"/>
                <a:cs typeface="Times New Roman"/>
                <a:sym typeface="Times New Roman"/>
              </a:rPr>
              <a:t>Quotas broadly reflect the size of each members economy: the larger a countrys economy in terms of output and the larger and more variable its trade, the larger its quota tends to be. </a:t>
            </a:r>
            <a:endParaRPr sz="2280">
              <a:latin typeface="Times New Roman"/>
              <a:ea typeface="Times New Roman"/>
              <a:cs typeface="Times New Roman"/>
              <a:sym typeface="Times New Roman"/>
            </a:endParaRPr>
          </a:p>
          <a:p>
            <a:pPr lvl="0" marL="337820" indent="-337820" defTabSz="443991">
              <a:spcBef>
                <a:spcPts val="3100"/>
              </a:spcBef>
              <a:defRPr sz="1800"/>
            </a:pPr>
            <a:r>
              <a:rPr sz="2280">
                <a:latin typeface="Times New Roman"/>
                <a:ea typeface="Times New Roman"/>
                <a:cs typeface="Times New Roman"/>
                <a:sym typeface="Times New Roman"/>
              </a:rPr>
              <a:t>They also help determine how much countries can borrow from the IMF and their share in allocations of special drawing rights or SDRs (the reserve currency created by the IMF in 1969). </a:t>
            </a:r>
            <a:endParaRPr sz="2280">
              <a:latin typeface="Times New Roman"/>
              <a:ea typeface="Times New Roman"/>
              <a:cs typeface="Times New Roman"/>
              <a:sym typeface="Times New Roman"/>
            </a:endParaRPr>
          </a:p>
          <a:p>
            <a:pPr lvl="0" marL="337820" indent="-337820" defTabSz="443991">
              <a:spcBef>
                <a:spcPts val="3100"/>
              </a:spcBef>
              <a:defRPr sz="1800"/>
            </a:pPr>
            <a:r>
              <a:rPr sz="2280" u="sng">
                <a:latin typeface="Times New Roman"/>
                <a:ea typeface="Times New Roman"/>
                <a:cs typeface="Times New Roman"/>
                <a:sym typeface="Times New Roman"/>
              </a:rPr>
              <a:t>Gold: </a:t>
            </a:r>
            <a:br>
              <a:rPr sz="2280" u="sng">
                <a:latin typeface="Times New Roman"/>
                <a:ea typeface="Times New Roman"/>
                <a:cs typeface="Times New Roman"/>
                <a:sym typeface="Times New Roman"/>
              </a:rPr>
            </a:br>
            <a:r>
              <a:rPr sz="2280">
                <a:latin typeface="Times New Roman"/>
                <a:ea typeface="Times New Roman"/>
                <a:cs typeface="Times New Roman"/>
                <a:sym typeface="Times New Roman"/>
              </a:rPr>
              <a:t>The IMF holds a relatively large amount of gold among its assets, for reasons of financial soundness, also to meet unforeseen contingencies. </a:t>
            </a:r>
            <a:endParaRPr sz="2280">
              <a:latin typeface="Times New Roman"/>
              <a:ea typeface="Times New Roman"/>
              <a:cs typeface="Times New Roman"/>
              <a:sym typeface="Times New Roman"/>
            </a:endParaRPr>
          </a:p>
          <a:p>
            <a:pPr lvl="0" marL="337820" indent="-337820" defTabSz="443991">
              <a:spcBef>
                <a:spcPts val="3100"/>
              </a:spcBef>
              <a:defRPr sz="1800"/>
            </a:pPr>
            <a:r>
              <a:rPr sz="2280">
                <a:latin typeface="Times New Roman"/>
                <a:ea typeface="Times New Roman"/>
                <a:cs typeface="Times New Roman"/>
                <a:sym typeface="Times New Roman"/>
              </a:rPr>
              <a:t>The IMF holds 103.4 million ounces (3,217 metric tons) of gold, worth about $83 billion as of end-August 2009, making it the third-largest official holder of gold in the world.</a:t>
            </a:r>
          </a:p>
        </p:txBody>
      </p:sp>
    </p:spTree>
  </p:cSld>
  <p:clrMapOvr>
    <a:masterClrMapping/>
  </p:clrMapOvr>
  <p:transitio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 name="Shape 68"/>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History of IMF</a:t>
            </a:r>
          </a:p>
        </p:txBody>
      </p:sp>
      <p:sp>
        <p:nvSpPr>
          <p:cNvPr id="69" name="Shape 69"/>
          <p:cNvSpPr/>
          <p:nvPr>
            <p:ph type="body" idx="1"/>
          </p:nvPr>
        </p:nvSpPr>
        <p:spPr>
          <a:prstGeom prst="rect">
            <a:avLst/>
          </a:prstGeom>
        </p:spPr>
        <p:txBody>
          <a:bodyPr/>
          <a:lstStyle/>
          <a:p>
            <a:pPr lvl="0" marL="440055" indent="-440055" defTabSz="578358">
              <a:spcBef>
                <a:spcPts val="4100"/>
              </a:spcBef>
              <a:defRPr sz="1800"/>
            </a:pPr>
            <a:r>
              <a:rPr sz="2970">
                <a:latin typeface="Times New Roman"/>
                <a:ea typeface="Times New Roman"/>
                <a:cs typeface="Times New Roman"/>
                <a:sym typeface="Times New Roman"/>
              </a:rPr>
              <a:t>The IMF has played a part in shaping the global economy since the </a:t>
            </a:r>
            <a:r>
              <a:rPr sz="2970" u="sng">
                <a:latin typeface="Times New Roman"/>
                <a:ea typeface="Times New Roman"/>
                <a:cs typeface="Times New Roman"/>
                <a:sym typeface="Times New Roman"/>
              </a:rPr>
              <a:t>end of World War II.  </a:t>
            </a:r>
            <a:endParaRPr sz="2970" u="sng">
              <a:latin typeface="Times New Roman"/>
              <a:ea typeface="Times New Roman"/>
              <a:cs typeface="Times New Roman"/>
              <a:sym typeface="Times New Roman"/>
            </a:endParaRPr>
          </a:p>
          <a:p>
            <a:pPr lvl="0" marL="440055" indent="-440055" defTabSz="578358">
              <a:spcBef>
                <a:spcPts val="4100"/>
              </a:spcBef>
              <a:defRPr sz="1800"/>
            </a:pPr>
            <a:r>
              <a:rPr sz="2970">
                <a:latin typeface="Times New Roman"/>
                <a:ea typeface="Times New Roman"/>
                <a:cs typeface="Times New Roman"/>
                <a:sym typeface="Times New Roman"/>
              </a:rPr>
              <a:t>Cooperation and reconstruction (1944–71) During the Great Depression of the 1930s. </a:t>
            </a:r>
            <a:endParaRPr sz="2970">
              <a:latin typeface="Times New Roman"/>
              <a:ea typeface="Times New Roman"/>
              <a:cs typeface="Times New Roman"/>
              <a:sym typeface="Times New Roman"/>
            </a:endParaRPr>
          </a:p>
          <a:p>
            <a:pPr lvl="0" marL="440055" indent="-440055" defTabSz="578358">
              <a:spcBef>
                <a:spcPts val="4100"/>
              </a:spcBef>
              <a:defRPr sz="1800"/>
            </a:pPr>
            <a:r>
              <a:rPr sz="2970">
                <a:latin typeface="Times New Roman"/>
                <a:ea typeface="Times New Roman"/>
                <a:cs typeface="Times New Roman"/>
                <a:sym typeface="Times New Roman"/>
              </a:rPr>
              <a:t>Countries attempted to shore up their failing economies by sharply raising barriers to foreign trade, devaluing their currencies to compete against each other for export markets, and curtailing their citizens freedom to hold foreign exchange. </a:t>
            </a:r>
            <a:endParaRPr sz="2970">
              <a:latin typeface="Times New Roman"/>
              <a:ea typeface="Times New Roman"/>
              <a:cs typeface="Times New Roman"/>
              <a:sym typeface="Times New Roman"/>
            </a:endParaRPr>
          </a:p>
          <a:p>
            <a:pPr lvl="0" marL="440055" indent="-440055" defTabSz="578358">
              <a:spcBef>
                <a:spcPts val="4100"/>
              </a:spcBef>
              <a:defRPr sz="1800"/>
            </a:pPr>
            <a:r>
              <a:rPr sz="2970">
                <a:latin typeface="Times New Roman"/>
                <a:ea typeface="Times New Roman"/>
                <a:cs typeface="Times New Roman"/>
                <a:sym typeface="Times New Roman"/>
              </a:rPr>
              <a:t>These attempts proved to be self- defeating. World trade declined sharply, and employment and living standards plummeted in many countries.</a:t>
            </a:r>
          </a:p>
        </p:txBody>
      </p:sp>
    </p:spTree>
  </p:cSld>
  <p:clrMapOvr>
    <a:masterClrMapping/>
  </p:clrMapOvr>
  <p:transitio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 name="Shape 71"/>
          <p:cNvSpPr/>
          <p:nvPr>
            <p:ph type="body" idx="1"/>
          </p:nvPr>
        </p:nvSpPr>
        <p:spPr>
          <a:xfrm>
            <a:off x="952500" y="1117600"/>
            <a:ext cx="11099800" cy="7213600"/>
          </a:xfrm>
          <a:prstGeom prst="rect">
            <a:avLst/>
          </a:prstGeom>
        </p:spPr>
        <p:txBody>
          <a:bodyPr/>
          <a:lstStyle/>
          <a:p>
            <a:pPr lvl="0" marL="0" indent="0" defTabSz="496570">
              <a:spcBef>
                <a:spcPts val="3500"/>
              </a:spcBef>
              <a:buSzTx/>
              <a:buNone/>
              <a:defRPr sz="1800"/>
            </a:pPr>
            <a:r>
              <a:rPr sz="2550" u="sng">
                <a:latin typeface="Times New Roman"/>
                <a:ea typeface="Times New Roman"/>
                <a:cs typeface="Times New Roman"/>
                <a:sym typeface="Times New Roman"/>
              </a:rPr>
              <a:t>The Bretton Woods agreement. </a:t>
            </a:r>
            <a:endParaRPr sz="2550" u="sng">
              <a:latin typeface="Times New Roman"/>
              <a:ea typeface="Times New Roman"/>
              <a:cs typeface="Times New Roman"/>
              <a:sym typeface="Times New Roman"/>
            </a:endParaRPr>
          </a:p>
          <a:p>
            <a:pPr lvl="0" marL="377825" indent="-377825" defTabSz="496570">
              <a:spcBef>
                <a:spcPts val="3500"/>
              </a:spcBef>
              <a:defRPr sz="1800"/>
            </a:pPr>
            <a:r>
              <a:rPr sz="2550">
                <a:latin typeface="Times New Roman"/>
                <a:ea typeface="Times New Roman"/>
                <a:cs typeface="Times New Roman"/>
                <a:sym typeface="Times New Roman"/>
              </a:rPr>
              <a:t>The IMF was conceived in July 1944, when representatives of 45 countries meeting in the town of Bretton Woods, New Hampshire, U.S, agreed on a framework for international economic cooperation, to be established after the Second World War. </a:t>
            </a:r>
            <a:endParaRPr sz="2550">
              <a:latin typeface="Times New Roman"/>
              <a:ea typeface="Times New Roman"/>
              <a:cs typeface="Times New Roman"/>
              <a:sym typeface="Times New Roman"/>
            </a:endParaRPr>
          </a:p>
          <a:p>
            <a:pPr lvl="0" marL="377825" indent="-377825" defTabSz="496570">
              <a:spcBef>
                <a:spcPts val="3500"/>
              </a:spcBef>
              <a:defRPr sz="1800"/>
            </a:pPr>
            <a:r>
              <a:rPr sz="2550">
                <a:latin typeface="Times New Roman"/>
                <a:ea typeface="Times New Roman"/>
                <a:cs typeface="Times New Roman"/>
                <a:sym typeface="Times New Roman"/>
              </a:rPr>
              <a:t>They believed that such a framework was necessary to avoid a repetition of the disastrous economic policies that had contributed to the Great Depression. </a:t>
            </a:r>
            <a:endParaRPr sz="2550">
              <a:latin typeface="Times New Roman"/>
              <a:ea typeface="Times New Roman"/>
              <a:cs typeface="Times New Roman"/>
              <a:sym typeface="Times New Roman"/>
            </a:endParaRPr>
          </a:p>
          <a:p>
            <a:pPr lvl="0" marL="377825" indent="-377825" defTabSz="496570">
              <a:spcBef>
                <a:spcPts val="3500"/>
              </a:spcBef>
              <a:defRPr sz="1800"/>
            </a:pPr>
            <a:r>
              <a:rPr sz="2550">
                <a:latin typeface="Times New Roman"/>
                <a:ea typeface="Times New Roman"/>
                <a:cs typeface="Times New Roman"/>
                <a:sym typeface="Times New Roman"/>
              </a:rPr>
              <a:t>The IMF came into formal existence in December 1945, when its first 29 member countries signed its Articles of Agreement. It began operations on March 1, 1947. Later that year, France became the first country to borrow from the IMF.  </a:t>
            </a:r>
            <a:endParaRPr sz="2550">
              <a:latin typeface="Times New Roman"/>
              <a:ea typeface="Times New Roman"/>
              <a:cs typeface="Times New Roman"/>
              <a:sym typeface="Times New Roman"/>
            </a:endParaRPr>
          </a:p>
          <a:p>
            <a:pPr lvl="0" marL="377825" indent="-377825" defTabSz="496570">
              <a:spcBef>
                <a:spcPts val="3500"/>
              </a:spcBef>
              <a:defRPr sz="1800"/>
            </a:pPr>
            <a:r>
              <a:rPr sz="2550">
                <a:latin typeface="Times New Roman"/>
                <a:ea typeface="Times New Roman"/>
                <a:cs typeface="Times New Roman"/>
                <a:sym typeface="Times New Roman"/>
              </a:rPr>
              <a:t>Par value system - The countries that joined the IMF between 1945 and 1971 agreed to keep their exchange rates (the value of their currencies in terms of the U.S. dollar). This prevailed until 1971.</a:t>
            </a:r>
          </a:p>
        </p:txBody>
      </p:sp>
    </p:spTree>
  </p:cSld>
  <p:clrMapOvr>
    <a:masterClrMapping/>
  </p:clrMapOvr>
  <p:transitio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 name="Shape 73"/>
          <p:cNvSpPr/>
          <p:nvPr>
            <p:ph type="body" idx="1"/>
          </p:nvPr>
        </p:nvSpPr>
        <p:spPr>
          <a:prstGeom prst="rect">
            <a:avLst/>
          </a:prstGeom>
        </p:spPr>
        <p:txBody>
          <a:bodyPr/>
          <a:lstStyle/>
          <a:p>
            <a:pPr lvl="0" marL="0" indent="0">
              <a:buSzTx/>
              <a:buNone/>
              <a:defRPr sz="1800"/>
            </a:pPr>
            <a:r>
              <a:rPr sz="3000" u="sng">
                <a:latin typeface="Times New Roman"/>
                <a:ea typeface="Times New Roman"/>
                <a:cs typeface="Times New Roman"/>
                <a:sym typeface="Times New Roman"/>
              </a:rPr>
              <a:t>The end of the Bretton Woods System (1972–81)</a:t>
            </a:r>
            <a:endParaRPr sz="3000" u="sng">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By the early 1960s, the U.S. dollars fixed value against gold, under the Bretton Woods system of fixed exchange rates, was seen as overvalued.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In August 1971, U.S. President Richard Nixon announced the "temporary" suspension of the dollars convertibility into gold.</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Since the collapse of the Bretton Woods system, IMF members have been free to choose any form of exchange arrangement they wish : allowing the currency to float freely, pegging it to another currency or a basket of currencies, adopting the currency of another country, participating in a currency bloc, or forming part of a monetary union.</a:t>
            </a:r>
          </a:p>
        </p:txBody>
      </p:sp>
    </p:spTree>
  </p:cSld>
  <p:clrMapOvr>
    <a:masterClrMapping/>
  </p:clrMapOvr>
  <p:transitio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5" name="Shape 75"/>
          <p:cNvSpPr/>
          <p:nvPr>
            <p:ph type="title"/>
          </p:nvPr>
        </p:nvSpPr>
        <p:spPr>
          <a:prstGeom prst="rect">
            <a:avLst/>
          </a:prstGeom>
        </p:spPr>
        <p:txBody>
          <a:bodyPr/>
          <a:lstStyle>
            <a:lvl1pPr>
              <a:defRPr sz="4000">
                <a:latin typeface="Times New Roman"/>
                <a:ea typeface="Times New Roman"/>
                <a:cs typeface="Times New Roman"/>
                <a:sym typeface="Times New Roman"/>
              </a:defRPr>
            </a:lvl1pPr>
          </a:lstStyle>
          <a:p>
            <a:pPr lvl="0">
              <a:defRPr sz="1800"/>
            </a:pPr>
            <a:r>
              <a:rPr sz="4000"/>
              <a:t>Thankyou</a:t>
            </a:r>
          </a:p>
        </p:txBody>
      </p:sp>
    </p:spTree>
  </p:cSld>
  <p:clrMapOvr>
    <a:masterClrMapping/>
  </p:clrMapOvr>
  <p:transition spd="med" advClick="1"/>
</p:sld>
</file>

<file path=ppt/theme/_rels/theme1.xml.rels><?xml version="1.0" encoding="UTF-8" standalone="yes"?><Relationships xmlns="http://schemas.openxmlformats.org/package/2006/relationships"><Relationship Id="rId1" Type="http://schemas.openxmlformats.org/officeDocument/2006/relationships/image" Target="../media/image1.png"/></Relationships>

</file>

<file path=ppt/theme/_rels/theme2.xml.rels><?xml version="1.0" encoding="UTF-8" standalone="yes"?><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